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handoutMasters/handoutMaster1.xml" ContentType="application/vnd.openxmlformats-officedocument.presentationml.handoutMaster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3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80" r:id="rId6"/>
    <p:sldId id="297" r:id="rId7"/>
    <p:sldId id="290" r:id="rId8"/>
    <p:sldId id="291" r:id="rId9"/>
    <p:sldId id="292" r:id="rId10"/>
    <p:sldId id="311" r:id="rId11"/>
    <p:sldId id="317" r:id="rId12"/>
    <p:sldId id="312" r:id="rId13"/>
    <p:sldId id="305" r:id="rId14"/>
    <p:sldId id="298" r:id="rId15"/>
    <p:sldId id="304" r:id="rId16"/>
    <p:sldId id="308" r:id="rId17"/>
    <p:sldId id="306" r:id="rId18"/>
    <p:sldId id="307" r:id="rId19"/>
    <p:sldId id="310" r:id="rId20"/>
    <p:sldId id="300" r:id="rId21"/>
    <p:sldId id="318" r:id="rId22"/>
    <p:sldId id="316" r:id="rId23"/>
    <p:sldId id="302" r:id="rId24"/>
    <p:sldId id="28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000" b="1" i="0" u="none" strike="noStrike" cap="none" spc="0" normalizeH="0" baseline="0"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000" b="1" i="0" u="none" strike="noStrike" cap="none" spc="0" normalizeH="0" baseline="0"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000" b="1" i="0" u="none" strike="noStrike" cap="none" spc="0" normalizeH="0" baseline="0"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000" b="1" i="0" u="none" strike="noStrike" cap="none" spc="0" normalizeH="0" baseline="0"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000" b="1" i="0" u="none" strike="noStrike" cap="none" spc="0" normalizeH="0" baseline="0"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000" b="1" i="0" u="none" strike="noStrike" cap="none" spc="0" normalizeH="0" baseline="0"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000" b="1" i="0" u="none" strike="noStrike" cap="none" spc="0" normalizeH="0" baseline="0"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000" b="1" i="0" u="none" strike="noStrike" cap="none" spc="0" normalizeH="0" baseline="0"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3000" b="1" i="0" u="none" strike="noStrike" cap="none" spc="0" normalizeH="0" baseline="0"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4C3C2611-4C71-4FC5-86AE-919BDF0F9419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>
              <a:lumOff val="-13570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3797c6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>
              <a:hueOff val="114395"/>
              <a:lumOff val="-24980"/>
            </a:schemeClr>
          </a:solidFill>
        </a:fill>
      </a:tcStyle>
    </a:firstRow>
  </a:tblStyle>
  <a:tblStyle styleId="{EEE7283C-3CF3-47DC-8721-378D4A62B228}" styleName="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miter/>
            </a:ln>
          </a:left>
          <a:right>
            <a:ln w="12700" cap="flat">
              <a:solidFill>
                <a:srgbClr val="5d5d5d"/>
              </a:solidFill>
              <a:miter/>
            </a:ln>
          </a:right>
          <a:top>
            <a:ln w="12700" cap="flat">
              <a:solidFill>
                <a:srgbClr val="5d5d5d"/>
              </a:solidFill>
              <a:miter/>
            </a:ln>
          </a:top>
          <a:bottom>
            <a:ln w="12700" cap="flat">
              <a:solidFill>
                <a:srgbClr val="5d5d5d"/>
              </a:solidFill>
              <a:miter/>
            </a:ln>
          </a:bottom>
          <a:insideH>
            <a:ln w="12700" cap="flat">
              <a:solidFill>
                <a:srgbClr val="5d5d5d"/>
              </a:solidFill>
              <a:miter/>
            </a:ln>
          </a:insideH>
          <a:insideV>
            <a:ln w="12700" cap="flat">
              <a:solidFill>
                <a:srgbClr val="5d5d5d"/>
              </a:solidFill>
              <a:miter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f9400"/>
          </a:solidFill>
        </a:fill>
      </a:tcStyle>
    </a:firstRow>
  </a:tblStyle>
  <a:tblStyle styleId="{2708684C-4D16-4618-839F-0558EEFCDFE6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3BA23B1-9221-436E-865A-0063620EA4FD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98089"/>
          </a:solidFill>
        </a:fill>
      </a:tcStyle>
    </a:firstRow>
  </a:tblStyle>
  <a:tblStyle styleId="{CF821DB8-F4EB-4A41-A1BA-3FCAFE7338EE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chemeClr val="accent6">
              <a:hueOff val="-146070"/>
              <a:satOff val="-10050"/>
              <a:lumOff val="-30630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c24785"/>
          </a:solidFill>
        </a:fill>
      </a:tcStyle>
    </a:firstRow>
  </a:tblStyle>
  <a:tblStyle styleId="{C7B018BB-80A7-4F77-B60F-C8B233D01FF8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/>
            </a:ln>
          </a:left>
          <a:right>
            <a:ln w="12700" cap="flat">
              <a:solidFill>
                <a:srgbClr val="b8b8b8"/>
              </a:solidFill>
              <a:prstDash val="solid"/>
              <a:miter/>
            </a:ln>
          </a:right>
          <a:top>
            <a:ln w="12700" cap="flat">
              <a:solidFill>
                <a:srgbClr val="b8b8b8"/>
              </a:solidFill>
              <a:prstDash val="solid"/>
              <a:miter/>
            </a:ln>
          </a:top>
          <a:bottom>
            <a:ln w="12700" cap="flat">
              <a:solidFill>
                <a:srgbClr val="b8b8b8"/>
              </a:solidFill>
              <a:prstDash val="solid"/>
              <a:miter/>
            </a:ln>
          </a:bottom>
          <a:insideH>
            <a:ln w="12700" cap="flat">
              <a:solidFill>
                <a:srgbClr val="b8b8b8"/>
              </a:solidFill>
              <a:prstDash val="solid"/>
              <a:miter/>
            </a:ln>
          </a:insideH>
          <a:insideV>
            <a:ln w="12700" cap="flat">
              <a:solidFill>
                <a:srgbClr val="b8b8b8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chemeClr val="accent3">
              <a:hueOff val="362282"/>
              <a:satOff val="31800"/>
              <a:lumOff val="-18240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254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/>
            </a:ln>
          </a:left>
          <a:right>
            <a:ln w="12700" cap="flat">
              <a:solidFill>
                <a:srgbClr val="929292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929292"/>
              </a:solidFill>
              <a:prstDash val="solid"/>
              <a:miter/>
            </a:ln>
          </a:insideH>
          <a:insideV>
            <a:ln w="12700" cap="flat">
              <a:solidFill>
                <a:srgbClr val="929292"/>
              </a:solidFill>
              <a:prstDash val="solid"/>
              <a:miter/>
            </a:ln>
          </a:insideV>
        </a:tcBdr>
        <a:fill>
          <a:solidFill>
            <a:srgbClr val="01710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2" autoAdjust="0"/>
    <p:restoredTop sz="94652" autoAdjust="0"/>
  </p:normalViewPr>
  <p:slideViewPr>
    <p:cSldViewPr snapToObjects="1">
      <p:cViewPr varScale="1">
        <p:scale>
          <a:sx n="100" d="100"/>
          <a:sy n="100" d="100"/>
        </p:scale>
        <p:origin x="708" y="54"/>
      </p:cViewPr>
      <p:guideLst>
        <p:guide orient="horz" pos="4317"/>
        <p:guide pos="76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r>
              <a:rPr lang="en-PH"/>
              <a:t>Magenta Spring Holdings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44D68C8-9CC8-4F0B-9244-787277E09D67}" type="datetime1">
              <a:rPr lang="en-PH" smtClean="0"/>
              <a:t>07/02/2023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6DED519C-4EEF-4E81-AB9D-31D012E3D88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693393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06857309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2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6"/>
          <p:cNvSpPr>
            <a:spLocks noChangeAspect="1"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Shape 117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298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r>
              <a:rPr sz="3000" cap="none" i="0" b="1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안녕하세요.</a:t>
            </a:r>
            <a:r>
              <a:rPr sz="3000" cap="none" i="0" b="1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프로젝트 </a:t>
            </a:r>
            <a:r>
              <a:rPr sz="3000" cap="none" i="0" b="1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MissU에</a:t>
            </a:r>
            <a:r>
              <a:rPr sz="3000" cap="none" i="0" b="1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대한 설명을 </a:t>
            </a:r>
            <a:r>
              <a:rPr sz="3000" cap="none" i="0" b="1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시작하겠습니다.</a:t>
            </a:r>
            <a:endParaRPr lang="ko-KR" altLang="en-US" sz="3000" cap="none" i="0" b="1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304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304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298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304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304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304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304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304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298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304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835" cy="4115435"/>
          </a:xfrm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r>
              <a:rPr lang="en-PH" sz="3000" cap="none" i="0" b="1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목차는</a:t>
            </a:r>
            <a:r>
              <a:rPr lang="en-PH" sz="3000" cap="none" i="0" b="1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이렇습니다. </a:t>
            </a:r>
            <a:r>
              <a:rPr lang="en-PH" sz="3000" cap="none" i="0" b="1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프로젝트</a:t>
            </a:r>
            <a:r>
              <a:rPr lang="en-PH" sz="3000" cap="none" i="0" b="1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개요, 팀 구성 및 </a:t>
            </a:r>
            <a:r>
              <a:rPr lang="en-PH" sz="3000" cap="none" i="0" b="1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역할,</a:t>
            </a:r>
            <a:r>
              <a:rPr lang="en-PH" sz="3000" cap="none" i="0" b="1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수행 절차 및 방법, </a:t>
            </a:r>
            <a:endParaRPr lang="ko-KR" altLang="en-US" sz="3000" cap="none" i="0" b="1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63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304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298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846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298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298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298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298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304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Notes Placeholder 2"/>
          <p:cNvSpPr txBox="1">
            <a:spLocks/>
          </p:cNvSpPr>
          <p:nvPr>
            <p:ph type="body" idx="1"/>
          </p:nvPr>
        </p:nvSpPr>
        <p:spPr>
          <a:xfrm rot="0">
            <a:off x="914400" y="4343400"/>
            <a:ext cx="50304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Bartell Builders"/>
          <p:cNvSpPr txBox="1"/>
          <p:nvPr/>
        </p:nvSpPr>
        <p:spPr>
          <a:xfrm>
            <a:off x="3235560" y="1706773"/>
            <a:ext cx="54205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80000"/>
              </a:lnSpc>
              <a:defRPr sz="4000" b="0" cap="all" spc="920">
                <a:latin typeface="Squada One"/>
                <a:ea typeface="Squada One"/>
                <a:cs typeface="Squada One"/>
                <a:sym typeface="Squada One"/>
              </a:defRPr>
            </a:lvl1pPr>
          </a:lstStyle>
          <a:p>
            <a:r>
              <a:t>Bartell Builders</a:t>
            </a:r>
          </a:p>
        </p:txBody>
      </p:sp>
      <p:pic>
        <p:nvPicPr>
          <p:cNvPr id="4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30" y="1613765"/>
            <a:ext cx="706540" cy="821017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3" Type="http://schemas.openxmlformats.org/officeDocument/2006/relationships/image" Target="../media/image2.png"  /><Relationship Id="rId4" Type="http://schemas.microsoft.com/office/2007/relationships/hdphoto" Target="../embeddings/oleObject1.wdp"  /><Relationship Id="rId5" Type="http://schemas.openxmlformats.org/officeDocument/2006/relationships/slideLayout" Target="../slideLayouts/slideLayout6.xml"  /><Relationship Id="rId6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2.png"  /><Relationship Id="rId3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.png"  /><Relationship Id="rId3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4.png"  /><Relationship Id="rId4" Type="http://schemas.openxmlformats.org/officeDocument/2006/relationships/slideLayout" Target="../slideLayouts/slideLayout6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5.png"  /><Relationship Id="rId3" Type="http://schemas.openxmlformats.org/officeDocument/2006/relationships/notesSlide" Target="../notesSlides/notesSlide1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.png"  /><Relationship Id="rId3" Type="http://schemas.openxmlformats.org/officeDocument/2006/relationships/notesSlide" Target="../notesSlides/notesSlide1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notesSlide" Target="../notesSlides/notesSlide15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9.png"  /><Relationship Id="rId3" Type="http://schemas.openxmlformats.org/officeDocument/2006/relationships/notesSlide" Target="../notesSlides/notesSlide1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0.png"  /><Relationship Id="rId3" Type="http://schemas.openxmlformats.org/officeDocument/2006/relationships/notesSlide" Target="../notesSlides/notesSlide17.xml"  /></Relationships>
</file>

<file path=ppt/slides/_rels/slide18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1.png"  /><Relationship Id="rId4" Type="http://schemas.openxmlformats.org/officeDocument/2006/relationships/slideLayout" Target="../slideLayouts/slideLayout6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2.pn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2.xml"  /><Relationship Id="rId3" Type="http://schemas.openxmlformats.org/officeDocument/2006/relationships/slideLayout" Target="../slideLayouts/slideLayout6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20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6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slideLayout" Target="../slideLayouts/slideLayout6.xml"  /></Relationships>
</file>

<file path=ppt/slides/_rels/slide4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.png"  /><Relationship Id="rId4" Type="http://schemas.openxmlformats.org/officeDocument/2006/relationships/slideLayout" Target="../slideLayouts/slideLayout6.xml"  /></Relationships>
</file>

<file path=ppt/slides/_rels/slide5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5.xml"  /><Relationship Id="rId3" Type="http://schemas.openxmlformats.org/officeDocument/2006/relationships/slideLayout" Target="../slideLayouts/slideLayout6.xml"  /></Relationships>
</file>

<file path=ppt/slides/_rels/slide6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6.xml"  /><Relationship Id="rId3" Type="http://schemas.openxmlformats.org/officeDocument/2006/relationships/slideLayout" Target="../slideLayouts/slideLayout6.xml"  /></Relationships>
</file>

<file path=ppt/slides/_rels/slide7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slideLayout" Target="../slideLayouts/slideLayout6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.png"  /><Relationship Id="rId3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/>
          </p:cNvSpPr>
          <p:nvPr/>
        </p:nvSpPr>
        <p:spPr>
          <a:xfrm rot="0">
            <a:off x="0" y="7793990"/>
            <a:ext cx="24578310" cy="594804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spcCol="38100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" name="AutoShape 2"/>
          <p:cNvSpPr>
            <a:spLocks noChangeAspect="1" noChangeArrowheads="1"/>
          </p:cNvSpPr>
          <p:nvPr/>
        </p:nvSpPr>
        <p:spPr bwMode="auto">
          <a:xfrm>
            <a:off x="155575" y="-1447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6" name="AutoShape 4"/>
          <p:cNvSpPr>
            <a:spLocks noChangeAspect="1" noChangeArrowheads="1"/>
          </p:cNvSpPr>
          <p:nvPr/>
        </p:nvSpPr>
        <p:spPr bwMode="auto">
          <a:xfrm>
            <a:off x="307975" y="76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Prepared by: Niki Silva…"/>
          <p:cNvSpPr txBox="1">
            <a:spLocks/>
          </p:cNvSpPr>
          <p:nvPr/>
        </p:nvSpPr>
        <p:spPr>
          <a:xfrm rot="0">
            <a:off x="11976100" y="9474200"/>
            <a:ext cx="8418830" cy="246507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defTabSz="457200" latinLnBrk="0">
              <a:lnSpc>
                <a:spcPct val="120000"/>
              </a:lnSpc>
              <a:buFontTx/>
              <a:buNone/>
              <a:defRPr sz="4000" spc="40" b="0">
                <a:solidFill>
                  <a:srgbClr val="FFFFFF"/>
                </a:solidFill>
                <a:latin typeface="Barlow Regular" charset="0"/>
                <a:ea typeface="Barlow Regular" charset="0"/>
                <a:cs typeface="Barlow Regular" charset="0"/>
              </a:defRPr>
            </a:pPr>
            <a:r>
              <a:rPr lang="ko-KR" sz="4400" cap="none" i="0" b="1" strike="noStrike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TE</a:t>
            </a:r>
            <a:r>
              <a:rPr lang="ko-KR" sz="4400" cap="none" i="0" b="1" strike="noStrike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AM</a:t>
            </a:r>
            <a:r>
              <a:rPr lang="ko-KR" sz="4400" cap="none" i="0" b="1" strike="noStrike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5 쵝5두죠</a:t>
            </a:r>
            <a:endParaRPr lang="ko-KR" altLang="en-US" sz="4400" cap="none" i="0" b="1" strike="noStrike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0" indent="0" algn="l" defTabSz="457200" latinLnBrk="0">
              <a:lnSpc>
                <a:spcPct val="120000"/>
              </a:lnSpc>
              <a:buFontTx/>
              <a:buNone/>
              <a:defRPr sz="4000" spc="40" b="0">
                <a:solidFill>
                  <a:srgbClr val="FFFFFF"/>
                </a:solidFill>
                <a:latin typeface="Barlow Regular" charset="0"/>
                <a:ea typeface="Barlow Regular" charset="0"/>
                <a:cs typeface="Barlow Regular" charset="0"/>
              </a:defRPr>
            </a:pPr>
            <a:endParaRPr lang="ko-KR" altLang="en-US" sz="2800" cap="none" i="0" b="1" strike="noStrike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0" indent="0" algn="l" defTabSz="457200" latinLnBrk="0">
              <a:lnSpc>
                <a:spcPct val="120000"/>
              </a:lnSpc>
              <a:buFontTx/>
              <a:buNone/>
              <a:defRPr sz="4000" spc="40" b="0">
                <a:solidFill>
                  <a:srgbClr val="FFFFFF"/>
                </a:solidFill>
                <a:latin typeface="Barlow Regular" charset="0"/>
                <a:ea typeface="Barlow Regular" charset="0"/>
                <a:cs typeface="Barlow Regular" charset="0"/>
              </a:defRPr>
            </a:pPr>
            <a:endParaRPr lang="ko-KR" altLang="en-US" sz="280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0" indent="0" algn="l" defTabSz="457200" latinLnBrk="0">
              <a:lnSpc>
                <a:spcPct val="120000"/>
              </a:lnSpc>
              <a:buFontTx/>
              <a:buNone/>
              <a:defRPr sz="4000" spc="40" b="0">
                <a:solidFill>
                  <a:srgbClr val="FFFFFF"/>
                </a:solidFill>
                <a:latin typeface="Barlow Regular" charset="0"/>
                <a:ea typeface="Barlow Regular" charset="0"/>
                <a:cs typeface="Barlow Regular" charset="0"/>
              </a:defRPr>
            </a:pPr>
            <a:r>
              <a:rPr lang="ko-KR" sz="2800" cap="none" i="0" b="1" strike="noStrike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염동화,</a:t>
            </a:r>
            <a:r>
              <a:rPr lang="ko-KR" sz="2800" cap="none" i="0" b="1" strike="noStrike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이주원, 이규진, 김성민, 김여민</a:t>
            </a:r>
            <a:endParaRPr lang="ko-KR" altLang="en-US" sz="280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Заголовок 56"/>
          <p:cNvSpPr txBox="1"/>
          <p:nvPr/>
        </p:nvSpPr>
        <p:spPr>
          <a:xfrm>
            <a:off x="11976100" y="3230245"/>
            <a:ext cx="11522075" cy="424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9000" cap="none" i="0" b="1" strike="noStrike">
                <a:solidFill>
                  <a:srgbClr val="1D244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000" cap="none" i="0" b="1" strike="noStrike">
                <a:solidFill>
                  <a:srgbClr val="1D244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9000" cap="none" i="0" b="1" strike="noStrike">
                <a:solidFill>
                  <a:srgbClr val="1D244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MissU</a:t>
            </a:r>
            <a:endParaRPr lang="ko-KR" altLang="en-US" sz="9000" b="1">
              <a:solidFill>
                <a:srgbClr val="1D244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  <a:p>
            <a:pPr marL="0" indent="0" latinLnBrk="0">
              <a:buFontTx/>
              <a:buNone/>
            </a:pPr>
            <a:endParaRPr lang="ko-KR" altLang="en-US" sz="9000" b="1">
              <a:solidFill>
                <a:srgbClr val="1D244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064220" y="6417310"/>
            <a:ext cx="2332990" cy="2235200"/>
          </a:xfrm>
          <a:prstGeom prst="rect">
            <a:avLst/>
          </a:prstGeom>
          <a:solidFill>
            <a:srgbClr val="FFC000"/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230715" y="5602605"/>
            <a:ext cx="1582420" cy="1516380"/>
          </a:xfrm>
          <a:prstGeom prst="rect">
            <a:avLst/>
          </a:prstGeom>
          <a:solidFill>
            <a:srgbClr val="1D244F"/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>
          <a:xfrm rot="0">
            <a:off x="1463040" y="1601470"/>
            <a:ext cx="7427595" cy="9712325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spcCol="38100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pic>
        <p:nvPicPr>
          <p:cNvPr id="17" name="그림 38" descr="C:/Users/user/AppData/Roaming/PolarisOffice/ETemp/12244_22859864/fImage1266945454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814320" y="3318510"/>
            <a:ext cx="7393305" cy="8984615"/>
          </a:xfrm>
          <a:prstGeom prst="rect"/>
          <a:noFill/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970" cy="2368550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6787495" y="6405880"/>
            <a:ext cx="9234805" cy="333057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주간</a:t>
            </a: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음원챠트</a:t>
            </a:r>
            <a:endParaRPr lang="ko-KR" altLang="en-US" sz="40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음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원사이트의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주간챠트 데이터 크롤링 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각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순위에 해당하는 앨범 클릭시 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상세정보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이동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760" cy="1593850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수행 결과</a:t>
            </a:r>
            <a:endParaRPr lang="ko-KR" altLang="en-US" sz="9600" cap="none" i="0" b="1" strike="noStrike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9550" cy="3050540"/>
            <a:chOff x="1447165" y="745490"/>
            <a:chExt cx="2749550" cy="3050540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4260" cy="2236470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690" cy="1517650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1443355" y="4153535"/>
            <a:ext cx="20883880" cy="71818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홈페이지(home.html)</a:t>
            </a:r>
            <a:endParaRPr lang="ko-KR" altLang="en-US" sz="40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18" name="그림 55" descr="C:/Users/user/AppData/Roaming/PolarisOffice/ETemp/12244_22859864/fImage77398670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590" y="4872990"/>
            <a:ext cx="16642715" cy="69208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970" cy="2368550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760" cy="1593850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수행 결과</a:t>
            </a:r>
            <a:endParaRPr lang="ko-KR" altLang="en-US" sz="9600" cap="none" i="0" b="1" strike="noStrike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9550" cy="3050540"/>
            <a:chOff x="1447165" y="745490"/>
            <a:chExt cx="2749550" cy="3050540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4260" cy="2236470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690" cy="1517650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1463040" y="4250690"/>
            <a:ext cx="20883880" cy="71818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상세정보(detail.html)</a:t>
            </a:r>
            <a:endParaRPr lang="ko-KR" altLang="en-US" sz="40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18" name="Picture " descr="C:/Users/user/AppData/Roaming/PolarisOffice/ETemp/12244_22859864/fImage370840256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13485" y="4965065"/>
            <a:ext cx="21373465" cy="80752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335" cy="2367915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125" cy="1593215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수행 결과</a:t>
            </a:r>
            <a:endParaRPr lang="ko-KR" altLang="en-US" sz="9600" b="1"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8915" cy="3049905"/>
            <a:chOff x="1447165" y="745490"/>
            <a:chExt cx="2748915" cy="3049905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3625" cy="2235835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055" cy="1517015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sp>
        <p:nvSpPr>
          <p:cNvPr id="19" name="텍스트 상자 9"/>
          <p:cNvSpPr txBox="1">
            <a:spLocks/>
          </p:cNvSpPr>
          <p:nvPr/>
        </p:nvSpPr>
        <p:spPr>
          <a:xfrm rot="0">
            <a:off x="16507460" y="6075045"/>
            <a:ext cx="9566910" cy="484060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앨범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정보  </a:t>
            </a: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곡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명,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가수명, 앨범이미지</a:t>
            </a: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발매일,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장르, 발매사, 기획사</a:t>
            </a: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4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크롤</a:t>
            </a:r>
            <a:r>
              <a:rPr lang="ko-KR" sz="4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링</a:t>
            </a:r>
            <a:r>
              <a:rPr lang="ko-KR" sz="4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4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데이터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활용 </a:t>
            </a: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20" name="그림 10" descr="C:/Users/user/AppData/Roaming/PolarisOffice/ETemp/12244_22859864/fImage340018261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8"/>
          <a:stretch>
            <a:fillRect/>
          </a:stretch>
        </p:blipFill>
        <p:spPr>
          <a:xfrm rot="0">
            <a:off x="1449705" y="4404995"/>
            <a:ext cx="14326870" cy="72580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970" cy="2368550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1041380" y="6002655"/>
            <a:ext cx="10614660" cy="443801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5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Play</a:t>
            </a:r>
            <a:r>
              <a:rPr lang="ko-KR" sz="5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버튼</a:t>
            </a: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endParaRPr lang="ko-KR" altLang="en-US" sz="38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8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뮤직플레이어</a:t>
            </a: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모달 생성</a:t>
            </a:r>
            <a:endParaRPr lang="ko-KR" altLang="en-US" sz="38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8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앨범</a:t>
            </a: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이미지, 곡명, 가수명: 크롤링 데이터 활</a:t>
            </a: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용</a:t>
            </a:r>
            <a:endParaRPr lang="ko-KR" altLang="en-US" sz="38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8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뮤직플레이어</a:t>
            </a: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기능 입력</a:t>
            </a:r>
            <a:endParaRPr lang="ko-KR" altLang="en-US" sz="38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760" cy="1593850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수행 결과</a:t>
            </a:r>
            <a:endParaRPr lang="ko-KR" altLang="en-US" sz="9600" cap="none" i="0" b="1" strike="noStrike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9550" cy="3050540"/>
            <a:chOff x="1447165" y="745490"/>
            <a:chExt cx="2749550" cy="3050540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4260" cy="2236470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690" cy="1517650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pic>
        <p:nvPicPr>
          <p:cNvPr id="18" name="그림 11" descr="C:/Users/user/AppData/Roaming/PolarisOffice/ETemp/12244_22859864/fImage284101262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7480" y="4237990"/>
            <a:ext cx="7751445" cy="8918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970" cy="2368550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760" cy="1593850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수행 결과</a:t>
            </a:r>
            <a:endParaRPr lang="ko-KR" altLang="en-US" sz="9600" cap="none" i="0" b="1" strike="noStrike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9550" cy="3050540"/>
            <a:chOff x="1447165" y="745490"/>
            <a:chExt cx="2749550" cy="3050540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4260" cy="2236470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690" cy="1517650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1463040" y="4250690"/>
            <a:ext cx="20883880" cy="71755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공지사항(n</a:t>
            </a: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otice.html)</a:t>
            </a:r>
            <a:endParaRPr lang="ko-KR" altLang="en-US" sz="40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18" name="그림 63" descr="C:/Users/user/AppData/Roaming/PolarisOffice/ETemp/12244_22859864/fImage31112678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" b="2191"/>
          <a:stretch>
            <a:fillRect/>
          </a:stretch>
        </p:blipFill>
        <p:spPr>
          <a:xfrm rot="0">
            <a:off x="1866265" y="5041265"/>
            <a:ext cx="20655280" cy="86182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970" cy="2368550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5328900" y="5906135"/>
            <a:ext cx="7025640" cy="348678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카테고리</a:t>
            </a: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4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클릭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시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해당 범주만 보임</a:t>
            </a: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검색창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에서도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같은 결과</a:t>
            </a: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4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760" cy="1593850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수행 결과</a:t>
            </a:r>
            <a:endParaRPr lang="ko-KR" altLang="en-US" sz="9600" cap="none" i="0" b="1" strike="noStrike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9550" cy="3050540"/>
            <a:chOff x="1447165" y="745490"/>
            <a:chExt cx="2749550" cy="3050540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4260" cy="2236470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690" cy="1517650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1463040" y="4250690"/>
            <a:ext cx="20883880" cy="71818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공지사항</a:t>
            </a:r>
            <a:endParaRPr lang="ko-KR" altLang="en-US" sz="40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0" name="도형 18"/>
          <p:cNvSpPr>
            <a:spLocks/>
          </p:cNvSpPr>
          <p:nvPr/>
        </p:nvSpPr>
        <p:spPr>
          <a:xfrm rot="2280000">
            <a:off x="10830560" y="7426325"/>
            <a:ext cx="2123440" cy="106362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rgbClr val="FFFF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그림 57" descr="C:/Users/user/AppData/Roaming/PolarisOffice/ETemp/12244_22859864/fImage2353672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19630" y="5957570"/>
            <a:ext cx="8852535" cy="1016635"/>
          </a:xfrm>
          <a:prstGeom prst="rect"/>
          <a:noFill/>
        </p:spPr>
      </p:pic>
      <p:pic>
        <p:nvPicPr>
          <p:cNvPr id="22" name="그림 59" descr="C:/Users/user/AppData/Roaming/PolarisOffice/ETemp/12244_22859864/fImage9310674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86275" y="9215755"/>
            <a:ext cx="19900265" cy="43326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970" cy="2368550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5678785" y="5731510"/>
            <a:ext cx="8381365" cy="428307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게시글: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그림 추가 및 텍스트 입력 가능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글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혹은 댓글 작성 시 작성한 날짜 나옴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관리자</a:t>
            </a:r>
            <a:r>
              <a:rPr lang="ko-KR" sz="3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만</a:t>
            </a:r>
            <a:r>
              <a:rPr lang="ko-KR" sz="3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3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수정, 삭제가 가능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하며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유저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는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코멘트 추가 기능만 이용 가능</a:t>
            </a:r>
            <a:endParaRPr lang="ko-KR" altLang="en-US" sz="3400"/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760" cy="1593850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수행 결과</a:t>
            </a:r>
            <a:endParaRPr lang="ko-KR" altLang="en-US" sz="9600" cap="none" i="0" b="1" strike="noStrike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9550" cy="3050540"/>
            <a:chOff x="1447165" y="745490"/>
            <a:chExt cx="2749550" cy="3050540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4260" cy="2236470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690" cy="1517650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pic>
        <p:nvPicPr>
          <p:cNvPr id="18" name="그림 60" descr="C:/Users/user/AppData/Roaming/PolarisOffice/ETemp/12244_22859864/fImage36101675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5"/>
          <a:stretch>
            <a:fillRect/>
          </a:stretch>
        </p:blipFill>
        <p:spPr>
          <a:xfrm rot="0">
            <a:off x="327025" y="4072255"/>
            <a:ext cx="14731365" cy="94094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492760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rPr>
              <a:t>ㅍ</a:t>
            </a: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970" cy="2368550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760" cy="1593850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수행 결과</a:t>
            </a:r>
            <a:endParaRPr lang="ko-KR" altLang="en-US" sz="9600" cap="none" i="0" b="1" strike="noStrike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9550" cy="3050540"/>
            <a:chOff x="1447165" y="745490"/>
            <a:chExt cx="2749550" cy="3050540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4260" cy="2236470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690" cy="1517650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1463040" y="4250690"/>
            <a:ext cx="20883880" cy="71818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자유게시판(Bulletin.html)</a:t>
            </a:r>
            <a:endParaRPr lang="ko-KR" altLang="en-US" sz="40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20" name="그림 61" descr="C:/Users/user/AppData/Roaming/PolarisOffice/ETemp/12244_22859864/fImage34100676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3990" y="4963160"/>
            <a:ext cx="22054185" cy="84518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22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-12700" y="-10795"/>
            <a:ext cx="24397970" cy="492760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rPr>
              <a:t>ㅍ</a:t>
            </a: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335" cy="2367915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125" cy="1593215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수행 결과</a:t>
            </a:r>
            <a:endParaRPr lang="ko-KR" altLang="en-US" sz="9600" b="1"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8915" cy="3049905"/>
            <a:chOff x="1447165" y="745490"/>
            <a:chExt cx="2748915" cy="3049905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3625" cy="2235835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055" cy="1517015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sp>
        <p:nvSpPr>
          <p:cNvPr id="8" name="Rect 0"/>
          <p:cNvSpPr txBox="1">
            <a:spLocks/>
          </p:cNvSpPr>
          <p:nvPr/>
        </p:nvSpPr>
        <p:spPr>
          <a:xfrm rot="0">
            <a:off x="15241270" y="6869430"/>
            <a:ext cx="14496415" cy="376047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&lt;게시글&gt;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글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생성 및 이미지 삽임 가능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추천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누를 시 자유게시판에 </a:t>
            </a:r>
            <a:r>
              <a:rPr lang="ko-KR" sz="3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추천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표시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        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코멘트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생성 및 댓글 입력 가능 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20" name="그림 62" descr="C:/Users/user/AppData/Roaming/PolarisOffice/ETemp/12244_22859864/fImage24312677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7545" y="4134485"/>
            <a:ext cx="13959205" cy="9436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492760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rPr>
              <a:t>ㅍ</a:t>
            </a: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970" cy="2368550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760" cy="1593850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수행 결과</a:t>
            </a:r>
            <a:endParaRPr lang="ko-KR" altLang="en-US" sz="9600" cap="none" i="0" b="1" strike="noStrike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9550" cy="3050540"/>
            <a:chOff x="1447165" y="745490"/>
            <a:chExt cx="2749550" cy="3050540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4260" cy="2236470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690" cy="1517650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sp>
        <p:nvSpPr>
          <p:cNvPr id="8" name="Rect 0"/>
          <p:cNvSpPr txBox="1">
            <a:spLocks/>
          </p:cNvSpPr>
          <p:nvPr/>
        </p:nvSpPr>
        <p:spPr>
          <a:xfrm rot="0">
            <a:off x="1449070" y="4204335"/>
            <a:ext cx="14496415" cy="77914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동영상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4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시연</a:t>
            </a:r>
            <a:endParaRPr lang="ko-KR" altLang="en-US" sz="4400"/>
          </a:p>
        </p:txBody>
      </p:sp>
      <p:pic>
        <p:nvPicPr>
          <p:cNvPr id="20" name="KakaoTalk_20230207_141008263" descr="C:/Users/user/AppData/Roaming/PolarisOffice/ETemp/12244_22859864/fImage4819856792391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19165" y="3404235"/>
            <a:ext cx="16013430" cy="8966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35560"/>
            <a:ext cx="24384000" cy="13751560"/>
          </a:xfrm>
          <a:prstGeom prst="rect">
            <a:avLst/>
          </a:prstGeom>
          <a:solidFill>
            <a:srgbClr val="1D244F"/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2" name="Our Story"/>
          <p:cNvSpPr txBox="1"/>
          <p:nvPr/>
        </p:nvSpPr>
        <p:spPr>
          <a:xfrm>
            <a:off x="7583805" y="5201920"/>
            <a:ext cx="8668385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vert="horz" anchor="ctr">
            <a:spAutoFit/>
          </a:bodyPr>
          <a:lstStyle>
            <a:lvl1pPr marL="0" indent="0" algn="l" latinLnBrk="0">
              <a:buFontTx/>
              <a:buNone/>
              <a:defRPr lang="en-GB" altLang="en-US" sz="3400" b="0">
                <a:latin typeface="Barlow Regular" charset="0"/>
                <a:ea typeface="Barlow Regular" charset="0"/>
                <a:cs typeface="Barlow Regular" charset="0"/>
              </a:defRPr>
            </a:lvl1pPr>
          </a:lstStyle>
          <a:p>
            <a:pPr marL="0" indent="0" fontAlgn="base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개요</a:t>
            </a:r>
            <a:endParaRPr lang="ko-KR" altLang="en-US" b="1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23" name="Mission/Vision"/>
          <p:cNvSpPr txBox="1"/>
          <p:nvPr/>
        </p:nvSpPr>
        <p:spPr>
          <a:xfrm>
            <a:off x="7624445" y="6574155"/>
            <a:ext cx="10400665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vert="horz" anchor="ctr">
            <a:spAutoFit/>
          </a:bodyPr>
          <a:lstStyle>
            <a:lvl1pPr marL="0" indent="0" algn="l" latinLnBrk="0">
              <a:buFontTx/>
              <a:buNone/>
              <a:defRPr lang="en-GB" altLang="en-US" sz="3400" b="0">
                <a:latin typeface="Barlow Regular" charset="0"/>
                <a:ea typeface="Barlow Regular" charset="0"/>
                <a:cs typeface="Barlow Regular" charset="0"/>
              </a:defRPr>
            </a:lvl1pPr>
          </a:lstStyle>
          <a:p>
            <a:pPr marL="0" indent="0" fontAlgn="base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팀 구성 및 역할</a:t>
            </a:r>
            <a:endParaRPr lang="ko-KR" altLang="en-US" b="1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26" name="1"/>
          <p:cNvSpPr/>
          <p:nvPr/>
        </p:nvSpPr>
        <p:spPr>
          <a:xfrm>
            <a:off x="6230620" y="5091430"/>
            <a:ext cx="821055" cy="821055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500" b="0">
                <a:solidFill>
                  <a:srgbClr val="FFFFFF"/>
                </a:solidFill>
                <a:latin typeface="Barlow Regular"/>
                <a:ea typeface="Barlow Regular"/>
                <a:cs typeface="Barlow Regular"/>
                <a:sym typeface="Barlow Regular"/>
              </a:defRPr>
            </a:lvl1pPr>
          </a:lstStyle>
          <a:p>
            <a:r>
              <a:rPr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</a:t>
            </a:r>
          </a:p>
        </p:txBody>
      </p:sp>
      <p:sp>
        <p:nvSpPr>
          <p:cNvPr id="127" name="2"/>
          <p:cNvSpPr/>
          <p:nvPr/>
        </p:nvSpPr>
        <p:spPr>
          <a:xfrm>
            <a:off x="6230620" y="6434455"/>
            <a:ext cx="821055" cy="821055"/>
          </a:xfrm>
          <a:prstGeom prst="rect">
            <a:avLst/>
          </a:prstGeom>
          <a:solidFill>
            <a:srgbClr val="FFC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500" b="0">
                <a:solidFill>
                  <a:srgbClr val="FFFFFF"/>
                </a:solidFill>
                <a:latin typeface="Barlow Regular"/>
                <a:ea typeface="Barlow Regular"/>
                <a:cs typeface="Barlow Regular"/>
                <a:sym typeface="Barlow Regular"/>
              </a:defRPr>
            </a:lvl1pPr>
          </a:lstStyle>
          <a:p>
            <a:r>
              <a:rPr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</a:t>
            </a:r>
          </a:p>
        </p:txBody>
      </p:sp>
      <p:sp>
        <p:nvSpPr>
          <p:cNvPr id="136" name="Заголовок 56"/>
          <p:cNvSpPr txBox="1"/>
          <p:nvPr/>
        </p:nvSpPr>
        <p:spPr>
          <a:xfrm>
            <a:off x="1945005" y="1709420"/>
            <a:ext cx="11360150" cy="17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vert="horz" anchor="b">
            <a:normAutofit fontScale="100000" lnSpcReduction="0"/>
          </a:bodyPr>
          <a:lstStyle>
            <a:lvl1pPr marL="0" indent="0" algn="l" defTabSz="1813560" latinLnBrk="0">
              <a:buFontTx/>
              <a:buNone/>
              <a:defRPr lang="en-GB" altLang="en-US" sz="10800" spc="220" b="0"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10800" cap="none" spc="220" i="0" b="1" strike="noStrike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목차</a:t>
            </a:r>
            <a:endParaRPr lang="ko-KR" altLang="en-US" b="1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Mission/Vision"/>
          <p:cNvSpPr txBox="1"/>
          <p:nvPr/>
        </p:nvSpPr>
        <p:spPr>
          <a:xfrm>
            <a:off x="7624445" y="8006080"/>
            <a:ext cx="10400665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vert="horz" anchor="ctr">
            <a:spAutoFit/>
          </a:bodyPr>
          <a:lstStyle>
            <a:lvl1pPr marL="0" indent="0" algn="l" latinLnBrk="0">
              <a:buFontTx/>
              <a:buNone/>
              <a:defRPr lang="en-GB" altLang="en-US" sz="3400" b="0">
                <a:latin typeface="Barlow Regular" charset="0"/>
                <a:ea typeface="Barlow Regular" charset="0"/>
                <a:cs typeface="Barlow Regular" charset="0"/>
              </a:defRPr>
            </a:lvl1pPr>
          </a:lstStyle>
          <a:p>
            <a:pPr marL="0" indent="0" fontAlgn="base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수행 절차 및 방법</a:t>
            </a:r>
            <a:endParaRPr lang="ko-KR" altLang="en-US" b="1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0" name="2"/>
          <p:cNvSpPr/>
          <p:nvPr/>
        </p:nvSpPr>
        <p:spPr>
          <a:xfrm>
            <a:off x="6230620" y="7866380"/>
            <a:ext cx="821055" cy="821055"/>
          </a:xfrm>
          <a:prstGeom prst="rect">
            <a:avLst/>
          </a:prstGeom>
          <a:solidFill>
            <a:srgbClr val="FFC000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500" b="0">
                <a:solidFill>
                  <a:srgbClr val="FFFFFF"/>
                </a:solidFill>
                <a:latin typeface="Barlow Regular"/>
                <a:ea typeface="Barlow Regular"/>
                <a:cs typeface="Barlow Regular"/>
                <a:sym typeface="Barlow Regular"/>
              </a:defRPr>
            </a:lvl1pPr>
          </a:lstStyle>
          <a:p>
            <a:r>
              <a:rPr lang="en-PH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</a:t>
            </a:r>
            <a:endParaRPr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814790" y="9378315"/>
            <a:ext cx="1582420" cy="1516380"/>
          </a:xfrm>
          <a:prstGeom prst="rect">
            <a:avLst/>
          </a:prstGeom>
          <a:solidFill>
            <a:srgbClr val="FFC000"/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648295" y="10192385"/>
            <a:ext cx="2332990" cy="2235200"/>
          </a:xfrm>
          <a:prstGeom prst="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7" name="도형 1"/>
          <p:cNvSpPr>
            <a:spLocks/>
          </p:cNvSpPr>
          <p:nvPr/>
        </p:nvSpPr>
        <p:spPr>
          <a:xfrm rot="0">
            <a:off x="6224905" y="9354820"/>
            <a:ext cx="821690" cy="821690"/>
          </a:xfrm>
          <a:prstGeom prst="rect"/>
          <a:solidFill>
            <a:srgbClr val="FFC000"/>
          </a:solidFill>
          <a:ln w="0">
            <a:noFill/>
            <a:prstDash/>
          </a:ln>
        </p:spPr>
        <p:txBody>
          <a:bodyPr wrap="square" lIns="0" tIns="0" rIns="0" bIns="0" numCol="1" vert="horz" anchor="ctr">
            <a:noAutofit/>
          </a:bodyPr>
          <a:lstStyle>
            <a:lvl1pPr marL="0" indent="0" latinLnBrk="0">
              <a:buFontTx/>
              <a:buNone/>
              <a:defRPr lang="en-GB" altLang="en-US" sz="3500" b="0">
                <a:solidFill>
                  <a:srgbClr val="FFFFFF"/>
                </a:solidFill>
                <a:latin typeface="Barlow Regular" charset="0"/>
                <a:ea typeface="Barlow Regular" charset="0"/>
                <a:cs typeface="Barlow Regular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3500" cap="none" i="0" b="0" strike="noStrike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4</a:t>
            </a:r>
            <a:endParaRPr lang="ko-KR" altLang="en-US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8" name="도형 2"/>
          <p:cNvSpPr>
            <a:spLocks/>
          </p:cNvSpPr>
          <p:nvPr/>
        </p:nvSpPr>
        <p:spPr>
          <a:xfrm rot="0">
            <a:off x="6224905" y="10906760"/>
            <a:ext cx="821690" cy="821690"/>
          </a:xfrm>
          <a:prstGeom prst="rect"/>
          <a:solidFill>
            <a:srgbClr val="FFC000"/>
          </a:solidFill>
          <a:ln w="0">
            <a:noFill/>
            <a:prstDash/>
          </a:ln>
        </p:spPr>
        <p:txBody>
          <a:bodyPr wrap="square" lIns="0" tIns="0" rIns="0" bIns="0" numCol="1" vert="horz" anchor="ctr">
            <a:noAutofit/>
          </a:bodyPr>
          <a:lstStyle>
            <a:lvl1pPr marL="0" indent="0" latinLnBrk="0">
              <a:buFontTx/>
              <a:buNone/>
              <a:defRPr lang="en-GB" altLang="en-US" sz="3500" b="0">
                <a:solidFill>
                  <a:srgbClr val="FFFFFF"/>
                </a:solidFill>
                <a:latin typeface="Barlow Regular" charset="0"/>
                <a:ea typeface="Barlow Regular" charset="0"/>
                <a:cs typeface="Barlow Regular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3500" cap="none" i="0" b="0" strike="noStrike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5</a:t>
            </a:r>
            <a:endParaRPr lang="ko-KR" altLang="en-US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9" name="텍스트 상자 3"/>
          <p:cNvSpPr txBox="1">
            <a:spLocks/>
          </p:cNvSpPr>
          <p:nvPr/>
        </p:nvSpPr>
        <p:spPr>
          <a:xfrm rot="0">
            <a:off x="7618730" y="11104880"/>
            <a:ext cx="10400665" cy="599440"/>
          </a:xfrm>
          <a:prstGeom prst="rect"/>
          <a:ln w="12700" cap="flat" cmpd="sng">
            <a:prstDash/>
            <a:miter lim="800000"/>
          </a:ln>
        </p:spPr>
        <p:txBody>
          <a:bodyPr wrap="square" lIns="38100" tIns="38100" rIns="38100" bIns="38100" numCol="1" vert="horz" anchor="ctr">
            <a:spAutoFit/>
          </a:bodyPr>
          <a:lstStyle>
            <a:lvl1pPr marL="0" indent="0" algn="l" latinLnBrk="0">
              <a:buFontTx/>
              <a:buNone/>
              <a:defRPr lang="en-GB" altLang="en-US" sz="3400" b="0">
                <a:latin typeface="Barlow Regular" charset="0"/>
                <a:ea typeface="Barlow Regular" charset="0"/>
                <a:cs typeface="Barlow Regular" charset="0"/>
              </a:defRPr>
            </a:lvl1pPr>
          </a:lstStyle>
          <a:p>
            <a:pPr marL="0" indent="0" fontAlgn="base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자체</a:t>
            </a: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평가 의견</a:t>
            </a:r>
            <a:endParaRPr lang="ko-KR" altLang="en-US" b="1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40" name="텍스트 상자 4"/>
          <p:cNvSpPr txBox="1">
            <a:spLocks/>
          </p:cNvSpPr>
          <p:nvPr/>
        </p:nvSpPr>
        <p:spPr>
          <a:xfrm rot="0">
            <a:off x="7593330" y="9605010"/>
            <a:ext cx="10400665" cy="599440"/>
          </a:xfrm>
          <a:prstGeom prst="rect"/>
          <a:ln w="12700" cap="flat" cmpd="sng">
            <a:prstDash/>
            <a:miter lim="800000"/>
          </a:ln>
        </p:spPr>
        <p:txBody>
          <a:bodyPr wrap="square" lIns="38100" tIns="38100" rIns="38100" bIns="38100" numCol="1" vert="horz" anchor="ctr">
            <a:spAutoFit/>
          </a:bodyPr>
          <a:lstStyle>
            <a:lvl1pPr marL="0" indent="0" algn="l" latinLnBrk="0">
              <a:buFontTx/>
              <a:buNone/>
              <a:defRPr lang="en-GB" altLang="en-US" sz="3400" b="0">
                <a:latin typeface="Barlow Regular" charset="0"/>
                <a:ea typeface="Barlow Regular" charset="0"/>
                <a:cs typeface="Barlow Regular" charset="0"/>
              </a:defRPr>
            </a:lvl1pPr>
          </a:lstStyle>
          <a:p>
            <a:pPr marL="0" indent="0" fontAlgn="base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수행 결과</a:t>
            </a:r>
            <a:endParaRPr lang="ko-KR" altLang="en-US" b="1">
              <a:solidFill>
                <a:schemeClr val="bg1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</p:spTree>
  </p:cSld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492760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rPr>
              <a:t>ㅍ</a:t>
            </a: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970" cy="2368550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760" cy="1593850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수행 결과</a:t>
            </a:r>
            <a:endParaRPr lang="ko-KR" altLang="en-US" sz="9600" cap="none" i="0" b="1" strike="noStrike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9550" cy="3050540"/>
            <a:chOff x="1447165" y="745490"/>
            <a:chExt cx="2749550" cy="3050540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4260" cy="2236470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690" cy="1517650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sp>
        <p:nvSpPr>
          <p:cNvPr id="8" name="Rect 0"/>
          <p:cNvSpPr txBox="1">
            <a:spLocks/>
          </p:cNvSpPr>
          <p:nvPr/>
        </p:nvSpPr>
        <p:spPr>
          <a:xfrm rot="0">
            <a:off x="697865" y="6196965"/>
            <a:ext cx="23073360" cy="532828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H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ome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: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     주간챠트, 투표, 아이돌 Carousel, 커뮤니티 링크, 프로필, 메인로고를 이용한 홈페이지 연결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상세정보: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 앨범 정보, 뮤직플레이어 모달 구현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공지사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항: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 관리자, 유저 권한 구별 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           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             관리자: 게시물 등록 </a:t>
            </a:r>
            <a:r>
              <a:rPr lang="ko-KR" sz="3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가능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, 코멘트 입력 가능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                유저: 게시물 등록 </a:t>
            </a:r>
            <a:r>
              <a:rPr lang="ko-KR" sz="3400" cap="none" i="0" b="1" strike="noStrike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</a:rPr>
              <a:t>불가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, 코멘트 입력 가능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자유게시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판: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게시물 등록, 코멘트 및 댓글 등록 가능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0" name="텍스트 상자 25"/>
          <p:cNvSpPr txBox="1">
            <a:spLocks/>
          </p:cNvSpPr>
          <p:nvPr/>
        </p:nvSpPr>
        <p:spPr>
          <a:xfrm rot="0">
            <a:off x="694055" y="4425315"/>
            <a:ext cx="22632670" cy="84074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요약</a:t>
            </a:r>
            <a:endParaRPr lang="ko-KR" altLang="en-US" sz="48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335" cy="13727430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335" cy="2367915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125" cy="1593215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자체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평가 의견</a:t>
            </a:r>
            <a:endParaRPr lang="ko-KR" altLang="en-US" sz="9600" b="1"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8915" cy="3049905"/>
            <a:chOff x="1447165" y="745490"/>
            <a:chExt cx="2748915" cy="3049905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3625" cy="2235835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055" cy="1517015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graphicFrame>
        <p:nvGraphicFramePr>
          <p:cNvPr id="18" name="표 14"/>
          <p:cNvGraphicFramePr>
            <a:graphicFrameLocks noGrp="1"/>
          </p:cNvGraphicFramePr>
          <p:nvPr/>
        </p:nvGraphicFramePr>
        <p:xfrm>
          <a:off x="369570" y="4030980"/>
          <a:ext cx="23848696" cy="916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73830"/>
                <a:gridCol w="3974465"/>
                <a:gridCol w="15900400"/>
              </a:tblGrid>
              <a:tr h="1242060"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kumimoji="0" lang="ko-KR" sz="40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이름</a:t>
                      </a:r>
                      <a:endParaRPr kumimoji="0" lang="ko-KR" altLang="en-US" sz="40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0066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kumimoji="0" lang="en-PH" sz="40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역</a:t>
                      </a:r>
                      <a:r>
                        <a:rPr kumimoji="0" lang="ko-KR" sz="40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할</a:t>
                      </a:r>
                      <a:endParaRPr kumimoji="0" lang="ko-KR" altLang="en-US" sz="40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0066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kumimoji="0" lang="ko-KR" sz="40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느낀점</a:t>
                      </a:r>
                      <a:endParaRPr kumimoji="0" lang="ko-KR" altLang="en-US" sz="40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0066"/>
                    </a:solidFill>
                  </a:tcPr>
                </a:tc>
              </a:tr>
              <a:tr h="1452880"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en-US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염동</a:t>
                      </a:r>
                      <a:r>
                        <a:rPr kumimoji="0" lang="ko-KR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화</a:t>
                      </a:r>
                      <a:endParaRPr kumimoji="0" lang="ko-KR" altLang="en-US" sz="24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en-US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팀</a:t>
                      </a:r>
                      <a:r>
                        <a:rPr kumimoji="0" lang="ko-KR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장</a:t>
                      </a:r>
                      <a:endParaRPr kumimoji="0" lang="ko-KR" altLang="en-US" sz="24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모두의</a:t>
                      </a:r>
                      <a:r>
                        <a:rPr lang="ko-KR" altLang="en-US" sz="2500" b="0" i="0" strike="noStrike" kern="120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의견을 모아 무언가를 만드는것은 항상 행복합니다. </a:t>
                      </a:r>
                      <a:endParaRPr lang="ko-KR" altLang="en-US" sz="2500" b="0" i="0" strike="noStrike" kern="120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  <a:p>
                      <a:pPr marL="0" lvl="1" indent="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서로의</a:t>
                      </a:r>
                      <a:r>
                        <a:rPr lang="ko-KR" altLang="en-US" sz="2500" b="0" i="0" strike="noStrike" kern="120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의견을 부담없이 나누고, 서로의 부족함 각자의 자신있는 분야로 채워주어</a:t>
                      </a:r>
                      <a:endParaRPr lang="ko-KR" altLang="en-US" sz="2500" b="0" i="0" strike="noStrike" kern="120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  <a:p>
                      <a:pPr marL="0" lvl="1" indent="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문제를</a:t>
                      </a:r>
                      <a:r>
                        <a:rPr lang="ko-KR" altLang="en-US" sz="2500" b="0" i="0" strike="noStrike" kern="120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해결하는 과정들이, </a:t>
                      </a: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결과를</a:t>
                      </a:r>
                      <a:r>
                        <a:rPr lang="ko-KR" altLang="en-US" sz="2500" b="0" i="0" strike="noStrike" kern="120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완성했을떄 느끼는 성취감을 배로 만들어주었습니다.</a:t>
                      </a:r>
                      <a:endParaRPr lang="ko-KR" altLang="en-US" sz="2500" b="0" i="0" strike="noStrike" kern="120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242060"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en-PH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이주</a:t>
                      </a:r>
                      <a:r>
                        <a:rPr kumimoji="0" lang="ko-KR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원</a:t>
                      </a:r>
                      <a:endParaRPr kumimoji="0" lang="ko-KR" altLang="en-US" sz="24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en-PH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팀</a:t>
                      </a:r>
                      <a:r>
                        <a:rPr kumimoji="0" lang="ko-KR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원</a:t>
                      </a:r>
                      <a:endParaRPr kumimoji="0" lang="ko-KR" altLang="en-US" sz="24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254000" lvl="1" indent="-25400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자바스크립트와  여러 프론트 엔드 작업</a:t>
                      </a:r>
                      <a:r>
                        <a:rPr kumimoji="0" lang="en-US" altLang="ko-KR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(css, html)</a:t>
                      </a: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를 담당했고</a:t>
                      </a:r>
                      <a:r>
                        <a:rPr kumimoji="0" lang="en-US" altLang="ko-KR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,</a:t>
                      </a: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팀원들의 자료를 취합했습니다. 프로젝트</a:t>
                      </a:r>
                      <a:endParaRPr kumimoji="0" lang="ko-KR" altLang="en-US" sz="2500" b="0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  <a:p>
                      <a:pPr marL="254000" lvl="1" indent="-25400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작업에서 팀원들과의 협력의 필수 불가결함을 다시금 깨달았고</a:t>
                      </a:r>
                      <a:r>
                        <a:rPr kumimoji="0" lang="en-US" altLang="ko-KR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,</a:t>
                      </a: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제가 장고 부분에서 많이 기여를 하지 못했지만</a:t>
                      </a:r>
                      <a:r>
                        <a:rPr kumimoji="0" lang="en-US" altLang="ko-KR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,</a:t>
                      </a:r>
                      <a:endParaRPr kumimoji="0" lang="en-US" altLang="ko-KR" sz="2500" b="0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  <a:p>
                      <a:pPr marL="254000" lvl="1" indent="-25400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프로젝트를 취합하는 과정에서 팀원들에게 장고</a:t>
                      </a:r>
                      <a:r>
                        <a:rPr kumimoji="0" lang="en-US" altLang="ko-KR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</a:t>
                      </a: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사용법을 복습했습니다</a:t>
                      </a:r>
                      <a:r>
                        <a:rPr kumimoji="0" lang="en-US" altLang="ko-KR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.</a:t>
                      </a: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프로젝트를 진행함도 진행함이지만 배우는 기회가 되어서 좋았습니다</a:t>
                      </a:r>
                      <a:r>
                        <a:rPr kumimoji="0" lang="en-US" altLang="ko-KR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.</a:t>
                      </a:r>
                      <a:endParaRPr kumimoji="0" lang="en-US" altLang="ko-KR" sz="2500" b="0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894840"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en-PH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이규</a:t>
                      </a:r>
                      <a:r>
                        <a:rPr kumimoji="0" lang="ko-KR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진</a:t>
                      </a:r>
                      <a:endParaRPr kumimoji="0" lang="ko-KR" altLang="en-US" sz="24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en-PH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팀</a:t>
                      </a:r>
                      <a:r>
                        <a:rPr kumimoji="0" lang="ko-KR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원</a:t>
                      </a:r>
                      <a:endParaRPr kumimoji="0" lang="ko-KR" altLang="en-US" sz="24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254000" lvl="1" indent="-25400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이번</a:t>
                      </a:r>
                      <a:r>
                        <a:rPr lang="ko-KR" altLang="en-US" sz="2500" b="0" i="0" strike="noStrike" kern="120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프로젝트를 통해 웹페이지의 백엔드와 프론트엔드를 다양하게 적용해볼 수 </a:t>
                      </a: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있었으며</a:t>
                      </a:r>
                      <a:r>
                        <a:rPr lang="ko-KR" altLang="en-US" sz="2500" b="0" i="0" strike="noStrike" kern="120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</a:t>
                      </a:r>
                      <a:endParaRPr lang="ko-KR" altLang="en-US" sz="2500" b="0" i="0" strike="noStrike" kern="120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  <a:p>
                      <a:pPr marL="254000" lvl="1" indent="-25400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특히</a:t>
                      </a:r>
                      <a:r>
                        <a:rPr lang="ko-KR" altLang="en-US" sz="2500" b="0" i="0" strike="noStrike" kern="120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백엔드 과정에서 웹 크롤링을 1,2차로 활용하여 장고db와 연동시키는 작업과</a:t>
                      </a:r>
                      <a:endParaRPr lang="ko-KR" altLang="en-US" sz="2500" b="0" i="0" strike="noStrike" kern="120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  <a:p>
                      <a:pPr marL="254000" lvl="1" indent="-25400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유저모델을</a:t>
                      </a:r>
                      <a:r>
                        <a:rPr lang="ko-KR" altLang="en-US" sz="2500" b="0" i="0" strike="noStrike" kern="120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커스텀하고 여러 유저관련 기능을 적용시키는 작업을 해보며 </a:t>
                      </a:r>
                      <a:endParaRPr lang="ko-KR" altLang="en-US" sz="2500" b="0" i="0" strike="noStrike" kern="120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  <a:p>
                      <a:pPr marL="254000" lvl="1" indent="-25400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장고에</a:t>
                      </a:r>
                      <a:r>
                        <a:rPr lang="ko-KR" altLang="en-US" sz="2500" b="0" i="0" strike="noStrike" kern="120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대한 </a:t>
                      </a: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이해가</a:t>
                      </a:r>
                      <a:r>
                        <a:rPr lang="ko-KR" altLang="en-US" sz="2500" b="0" i="0" strike="noStrike" kern="120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좀 </a:t>
                      </a: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더</a:t>
                      </a:r>
                      <a:r>
                        <a:rPr lang="ko-KR" altLang="en-US" sz="2500" b="0" i="0" strike="noStrike" kern="120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 </a:t>
                      </a: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심화되었습니다.</a:t>
                      </a:r>
                      <a:endParaRPr lang="ko-KR" altLang="en-US" sz="2500" b="0" i="0" strike="noStrike" kern="120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452880"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en-PH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김성</a:t>
                      </a:r>
                      <a:r>
                        <a:rPr kumimoji="0" lang="ko-KR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민</a:t>
                      </a:r>
                      <a:endParaRPr kumimoji="0" lang="ko-KR" altLang="en-US" sz="24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en-PH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팀</a:t>
                      </a:r>
                      <a:r>
                        <a:rPr kumimoji="0" lang="ko-KR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원</a:t>
                      </a:r>
                      <a:endParaRPr kumimoji="0" lang="ko-KR" altLang="en-US" sz="24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254000" lvl="1" indent="-25400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처음 Model(table)을 구상하는 것이 핵심이라는 것을 깨달았으며, 이에 대한 MVT 모델을 적용해보며 Django 웹 프레임워크의 이해도가 올랐다. 게시판들을 꾸미는 것에 CSS에 대한 공부와 이를 쉽게 제공해주는 bootstrap을 사용해보며 프론트와 백엔드 모두 재미있었다.</a:t>
                      </a:r>
                      <a:endParaRPr kumimoji="0" lang="ko-KR" altLang="en-US" sz="2500" b="0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242060"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en-PH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김여</a:t>
                      </a:r>
                      <a:r>
                        <a:rPr kumimoji="0" lang="ko-KR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민</a:t>
                      </a:r>
                      <a:endParaRPr kumimoji="0" lang="ko-KR" altLang="en-US" sz="24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0" lvl="1" indent="0" algn="ctr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en-PH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팀</a:t>
                      </a:r>
                      <a:r>
                        <a:rPr kumimoji="0" lang="ko-KR" sz="2400" b="1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원</a:t>
                      </a:r>
                      <a:endParaRPr kumimoji="0" lang="ko-KR" altLang="en-US" sz="2400" b="1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 vert="horz" lIns="63500" tIns="63500" rIns="63500" bIns="63500" anchor="ctr" anchorCtr="0"/>
                    <a:lstStyle/>
                    <a:p>
                      <a:pPr marL="254000" lvl="1" indent="-25400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기본적인 기능을 구사하는 데에서도 세세한 코딩이 필요해서 좋은 도전을 하게 된 계기하고 생각합니다.</a:t>
                      </a:r>
                      <a:endParaRPr kumimoji="0" lang="ko-KR" altLang="en-US" sz="2500" b="0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  <a:p>
                      <a:pPr marL="254000" lvl="1" indent="-254000" algn="l" rtl="0" latinLnBrk="0">
                        <a:lnSpc>
                          <a:spcPct val="114999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  <a:defRPr/>
                      </a:pPr>
                      <a:r>
                        <a:rPr kumimoji="0" lang="ko-KR" altLang="en-US" sz="2500" b="0" i="0" strike="noStrike" kern="1200" cap="none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</a:rPr>
                        <a:t>팀원들과의 협업을 통해 웹 프로그래밍이 얼마나 소통이 필요한지를 알게 되었습니다.</a:t>
                      </a:r>
                      <a:endParaRPr kumimoji="0" lang="ko-KR" altLang="en-US" sz="2500" b="0" i="0" strike="noStrike" kern="1200" cap="none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21285" y="7793990"/>
            <a:ext cx="24577675" cy="5947410"/>
          </a:xfrm>
          <a:prstGeom prst="rect">
            <a:avLst/>
          </a:prstGeom>
          <a:solidFill>
            <a:srgbClr val="1D24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AutoShape 2"/>
          <p:cNvSpPr>
            <a:spLocks noChangeAspect="1" noChangeArrowheads="1"/>
          </p:cNvSpPr>
          <p:nvPr/>
        </p:nvSpPr>
        <p:spPr bwMode="auto">
          <a:xfrm>
            <a:off x="155575" y="-1447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6" name="AutoShape 4"/>
          <p:cNvSpPr>
            <a:spLocks noChangeAspect="1" noChangeArrowheads="1"/>
          </p:cNvSpPr>
          <p:nvPr/>
        </p:nvSpPr>
        <p:spPr bwMode="auto">
          <a:xfrm>
            <a:off x="307975" y="76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Prepared by: Niki Silva…"/>
          <p:cNvSpPr txBox="1"/>
          <p:nvPr/>
        </p:nvSpPr>
        <p:spPr>
          <a:xfrm>
            <a:off x="13200380" y="11898630"/>
            <a:ext cx="10153650" cy="619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r" defTabSz="457200" latinLnBrk="0">
              <a:lnSpc>
                <a:spcPct val="120000"/>
              </a:lnSpc>
              <a:buFontTx/>
              <a:buNone/>
              <a:defRPr sz="4000" spc="40" b="0">
                <a:solidFill>
                  <a:srgbClr val="FFFFFF"/>
                </a:solidFill>
                <a:latin typeface="Barlow Regular" charset="0"/>
                <a:ea typeface="Barlow Regular" charset="0"/>
                <a:cs typeface="Barlow Regular" charset="0"/>
              </a:defRPr>
            </a:pPr>
            <a:r>
              <a:rPr lang="ko-KR" sz="2800" cap="none" i="0" b="1" strike="noStrike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</a:t>
            </a:r>
            <a:r>
              <a:rPr lang="ko-KR" sz="2800" cap="none" i="0" b="1" strike="noStrike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eel</a:t>
            </a:r>
            <a:r>
              <a:rPr lang="ko-KR" sz="2800" cap="none" i="0" b="1" strike="noStrike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Music! Enjoy your Sound Trip!</a:t>
            </a:r>
            <a:endParaRPr lang="ko-KR" altLang="en-US" sz="280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Заголовок 56"/>
          <p:cNvSpPr txBox="1"/>
          <p:nvPr/>
        </p:nvSpPr>
        <p:spPr>
          <a:xfrm>
            <a:off x="6503670" y="4438015"/>
            <a:ext cx="18650585" cy="1509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9000" cap="none" i="0" b="1" strike="noStrike">
                <a:solidFill>
                  <a:srgbClr val="1D244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T</a:t>
            </a:r>
            <a:r>
              <a:rPr lang="ko-KR" sz="9000" cap="none" i="0" b="1" strike="noStrike">
                <a:solidFill>
                  <a:srgbClr val="1D244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hank</a:t>
            </a:r>
            <a:r>
              <a:rPr lang="ko-KR" sz="9000" cap="none" i="0" b="1" strike="noStrike">
                <a:solidFill>
                  <a:srgbClr val="1D244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9000" cap="none" i="0" b="1" strike="noStrike">
                <a:solidFill>
                  <a:srgbClr val="1D244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you for your Attention</a:t>
            </a:r>
            <a:r>
              <a:rPr lang="en-US" sz="9000" cap="none" i="0" b="1" strike="noStrike">
                <a:solidFill>
                  <a:srgbClr val="1D244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!</a:t>
            </a:r>
            <a:endParaRPr lang="ko-KR" altLang="en-US" sz="9000" b="1">
              <a:solidFill>
                <a:srgbClr val="1D244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76905" y="3711575"/>
            <a:ext cx="2332990" cy="2235200"/>
          </a:xfrm>
          <a:prstGeom prst="rect">
            <a:avLst/>
          </a:prstGeom>
          <a:noFill/>
          <a:ln w="76200" cap="flat">
            <a:solidFill>
              <a:srgbClr val="1D244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43400" y="2897505"/>
            <a:ext cx="1582420" cy="1516380"/>
          </a:xfrm>
          <a:prstGeom prst="rect">
            <a:avLst/>
          </a:prstGeom>
          <a:solidFill>
            <a:srgbClr val="FFC000"/>
          </a:solidFill>
          <a:ln w="762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83826366"/>
      </p:ext>
    </p:extLst>
  </p:cSld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>
          <a:xfrm rot="0">
            <a:off x="-12700" y="-10795"/>
            <a:ext cx="24397335" cy="13727430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spcCol="38100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 rot="0">
            <a:off x="0" y="0"/>
            <a:ext cx="24397335" cy="2367915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spcCol="38100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8" name="Prepared by: Niki Silva…"/>
          <p:cNvSpPr txBox="1">
            <a:spLocks/>
          </p:cNvSpPr>
          <p:nvPr/>
        </p:nvSpPr>
        <p:spPr>
          <a:xfrm rot="0">
            <a:off x="1448435" y="7127875"/>
            <a:ext cx="13434695" cy="376047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아이돌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증가 및 상향평준화된 외모 및 실력에 의한 팬 증가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K-POP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열풍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팬들의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음악 관련 수요 증가, 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그러나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그에 따른 접근성을 높일 소식통이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부족한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상태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**</a:t>
            </a:r>
            <a:r>
              <a:rPr lang="ko-KR" altLang="en-US" sz="3400" b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/>
            </a:r>
            <a:br>
              <a:rPr lang="ko-KR" altLang="en-US" sz="3400" b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</a:br>
            <a:endParaRPr lang="ko-KR" altLang="en-US" sz="3400" b="0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4" name="Заголовок 56"/>
          <p:cNvSpPr txBox="1">
            <a:spLocks/>
          </p:cNvSpPr>
          <p:nvPr/>
        </p:nvSpPr>
        <p:spPr>
          <a:xfrm rot="0">
            <a:off x="4792980" y="396240"/>
            <a:ext cx="18018125" cy="1593215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개요</a:t>
            </a:r>
            <a:endParaRPr lang="ko-KR" altLang="en-US" sz="9600" b="1"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그룹 6"/>
          <p:cNvGrpSpPr>
            <a:grpSpLocks/>
          </p:cNvGrpSpPr>
          <p:nvPr/>
        </p:nvGrpSpPr>
        <p:grpSpPr>
          <a:xfrm rot="0">
            <a:off x="1447165" y="745490"/>
            <a:ext cx="2748915" cy="3049905"/>
            <a:chOff x="1447165" y="745490"/>
            <a:chExt cx="2748915" cy="3049905"/>
          </a:xfrm>
        </p:grpSpPr>
        <p:sp>
          <p:nvSpPr>
            <p:cNvPr id="12" name="Rectangle 11"/>
            <p:cNvSpPr>
              <a:spLocks/>
            </p:cNvSpPr>
            <p:nvPr/>
          </p:nvSpPr>
          <p:spPr>
            <a:xfrm rot="0">
              <a:off x="1447165" y="1559560"/>
              <a:ext cx="2333625" cy="2235835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spcCol="38100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angle 14"/>
            <p:cNvSpPr>
              <a:spLocks/>
            </p:cNvSpPr>
            <p:nvPr/>
          </p:nvSpPr>
          <p:spPr>
            <a:xfrm rot="0">
              <a:off x="2613025" y="745490"/>
              <a:ext cx="1583055" cy="1517015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spcCol="38100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sp>
        <p:nvSpPr>
          <p:cNvPr id="16" name="텍스트 상자 5"/>
          <p:cNvSpPr txBox="1">
            <a:spLocks/>
          </p:cNvSpPr>
          <p:nvPr/>
        </p:nvSpPr>
        <p:spPr>
          <a:xfrm rot="0">
            <a:off x="1617980" y="4386580"/>
            <a:ext cx="20883245" cy="84074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M</a:t>
            </a:r>
            <a:r>
              <a:rPr lang="ko-KR" sz="4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issU</a:t>
            </a:r>
            <a:r>
              <a:rPr lang="ko-KR" sz="4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선정</a:t>
            </a:r>
            <a:endParaRPr lang="ko-KR" altLang="en-US" sz="4800"/>
          </a:p>
        </p:txBody>
      </p:sp>
      <p:pic>
        <p:nvPicPr>
          <p:cNvPr id="18" name="그림 1" descr="C:/Users/user/AppData/Roaming/PolarisOffice/ETemp/12244_22859864/fImage233918186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49475" y="2463165"/>
            <a:ext cx="8940800" cy="5513070"/>
          </a:xfrm>
          <a:prstGeom prst="rect"/>
          <a:noFill/>
        </p:spPr>
      </p:pic>
      <p:pic>
        <p:nvPicPr>
          <p:cNvPr id="19" name="그림 3" descr="C:/Users/user/AppData/Roaming/PolarisOffice/ETemp/12244_22859864/fImage66957418863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64080" y="8227695"/>
            <a:ext cx="9237345" cy="518033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882701304"/>
      </p:ext>
    </p:extLst>
  </p:cSld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335" cy="13727430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335" cy="2367915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449070" y="8292465"/>
            <a:ext cx="20883880" cy="428307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/>
            </a:r>
            <a:br>
              <a:rPr lang="ko-KR" altLang="en-US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</a:b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프로젝트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제작 총 기간: 2023.01.21 ~ 02.07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홈페이지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구성: 커뮤니티 , 주간챠트, 공지사항, 음악 및 앨범 상세정보, 아이돌 인기투표, </a:t>
            </a:r>
            <a:r>
              <a:rPr lang="ko-KR" altLang="en-US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/>
            </a:r>
            <a:br>
              <a:rPr lang="ko-KR" altLang="en-US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</a:b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기대효과: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팬클럽 회원 수 증가, 가수 및 음원 홍보, 팬클럽 및 아이돌 공식 일정 정보 접근성 향상</a:t>
            </a:r>
            <a:r>
              <a:rPr lang="ko-KR" altLang="en-US" sz="3400" b="1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/>
            </a:r>
            <a:br>
              <a:rPr lang="ko-KR" altLang="en-US" sz="3400" b="1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</a:br>
            <a:endParaRPr lang="ko-KR" altLang="en-US" sz="3400" b="1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b="1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125" cy="1593215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개요</a:t>
            </a:r>
            <a:endParaRPr lang="ko-KR" altLang="en-US" sz="9600" b="1"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8915" cy="3049905"/>
            <a:chOff x="1447165" y="745490"/>
            <a:chExt cx="2748915" cy="3049905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3625" cy="2235835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055" cy="1517015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pic>
        <p:nvPicPr>
          <p:cNvPr id="18" name="그림 4" descr="C:/Users/user/AppData/Roaming/PolarisOffice/ETemp/12244_22859864/fImage11986189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46495" y="4210685"/>
            <a:ext cx="11121390" cy="35325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335" cy="13727430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335" cy="2367915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125" cy="1593215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팀 및 구성 역할</a:t>
            </a:r>
            <a:endParaRPr lang="ko-KR" altLang="en-US" sz="9600" b="1"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8915" cy="3049905"/>
            <a:chOff x="1447165" y="745490"/>
            <a:chExt cx="2748915" cy="3049905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3625" cy="2235835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055" cy="1517015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graphicFrame>
        <p:nvGraphicFramePr>
          <p:cNvPr id="18" name="표 13"/>
          <p:cNvGraphicFramePr>
            <a:graphicFrameLocks noGrp="1"/>
          </p:cNvGraphicFramePr>
          <p:nvPr/>
        </p:nvGraphicFramePr>
        <p:xfrm>
          <a:off x="2747645" y="4516120"/>
          <a:ext cx="18865215" cy="760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43885"/>
                <a:gridCol w="3144520"/>
                <a:gridCol w="12576810"/>
              </a:tblGrid>
              <a:tr h="1242060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4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이름</a:t>
                      </a:r>
                      <a:endParaRPr lang="ko-KR" altLang="en-US" sz="4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4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역</a:t>
                      </a:r>
                      <a:r>
                        <a:rPr lang="ko-KR" sz="4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할</a:t>
                      </a:r>
                      <a:endParaRPr lang="ko-KR" altLang="en-US" sz="4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4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담당업무</a:t>
                      </a:r>
                      <a:endParaRPr lang="ko-KR" altLang="en-US" sz="4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0066"/>
                    </a:solidFill>
                  </a:tcPr>
                </a:tc>
              </a:tr>
              <a:tr h="1280160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염동</a:t>
                      </a:r>
                      <a:r>
                        <a:rPr lang="ko-KR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화</a:t>
                      </a:r>
                      <a:endParaRPr lang="ko-KR" altLang="en-US" sz="3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팀</a:t>
                      </a:r>
                      <a:r>
                        <a:rPr lang="ko-KR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장</a:t>
                      </a:r>
                      <a:endParaRPr lang="ko-KR" altLang="en-US" sz="3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en-PH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프론</a:t>
                      </a: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트</a:t>
                      </a: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 </a:t>
                      </a: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엔드 작업: navbar, footer 구조 및 기능 생성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전반적인 프로젝트 디자인 구성 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280160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이주</a:t>
                      </a:r>
                      <a:r>
                        <a:rPr lang="ko-KR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원</a:t>
                      </a:r>
                      <a:endParaRPr lang="ko-KR" altLang="en-US" sz="3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팀</a:t>
                      </a:r>
                      <a:r>
                        <a:rPr lang="ko-KR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원</a:t>
                      </a:r>
                      <a:endParaRPr lang="ko-KR" altLang="en-US" sz="3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프론트 엔드 작업: 메인 홈페이지, 공지사항 구조 및 기능 작성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전반적인 프로젝트 디자인 구성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280160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이규</a:t>
                      </a:r>
                      <a:r>
                        <a:rPr lang="ko-KR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진</a:t>
                      </a:r>
                      <a:endParaRPr lang="ko-KR" altLang="en-US" sz="3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팀</a:t>
                      </a:r>
                      <a:r>
                        <a:rPr lang="ko-KR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원</a:t>
                      </a:r>
                      <a:endParaRPr lang="ko-KR" altLang="en-US" sz="3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백엔드 작업: 커뮤니티, 뮤직 앱생성 및 기능 구현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DB 관리: 주간챠트 및 앨범 상세정보 크롤링, 유저 정보 관리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242060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김성</a:t>
                      </a:r>
                      <a:r>
                        <a:rPr lang="ko-KR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민</a:t>
                      </a:r>
                      <a:endParaRPr lang="ko-KR" altLang="en-US" sz="3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팀</a:t>
                      </a:r>
                      <a:r>
                        <a:rPr lang="ko-KR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원</a:t>
                      </a:r>
                      <a:endParaRPr lang="ko-KR" altLang="en-US" sz="3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백엔드 작업: 공지사항 및 자유게시판 생성 및 기능 구현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280160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김여</a:t>
                      </a:r>
                      <a:r>
                        <a:rPr lang="ko-KR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민</a:t>
                      </a:r>
                      <a:endParaRPr lang="ko-KR" altLang="en-US" sz="3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팀</a:t>
                      </a:r>
                      <a:r>
                        <a:rPr lang="ko-KR" sz="3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원</a:t>
                      </a:r>
                      <a:endParaRPr lang="ko-KR" altLang="en-US" sz="3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en-PH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프론</a:t>
                      </a: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트 엔드 작업: 앨범 상세정보 페이지 생성 및 음악플레이어 모달 구현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PPT 작성 및 발표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335" cy="13727430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335" cy="2367915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125" cy="1593215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수행 절차 및 방법</a:t>
            </a:r>
            <a:endParaRPr lang="ko-KR" altLang="en-US" sz="9600" b="1"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8915" cy="3049905"/>
            <a:chOff x="1447165" y="745490"/>
            <a:chExt cx="2748915" cy="3049905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3625" cy="2235835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055" cy="1517015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graphicFrame>
        <p:nvGraphicFramePr>
          <p:cNvPr id="18" name="표 12"/>
          <p:cNvGraphicFramePr>
            <a:graphicFrameLocks noGrp="1"/>
          </p:cNvGraphicFramePr>
          <p:nvPr/>
        </p:nvGraphicFramePr>
        <p:xfrm>
          <a:off x="914400" y="4113530"/>
          <a:ext cx="22427565" cy="92030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1030"/>
                <a:gridCol w="2774315"/>
                <a:gridCol w="11390630"/>
                <a:gridCol w="5101590"/>
              </a:tblGrid>
              <a:tr h="1174115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4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구분</a:t>
                      </a:r>
                      <a:endParaRPr lang="ko-KR" altLang="en-US" sz="4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4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기간</a:t>
                      </a:r>
                      <a:endParaRPr lang="ko-KR" altLang="en-US" sz="4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4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활동</a:t>
                      </a:r>
                      <a:endParaRPr lang="ko-KR" altLang="en-US" sz="4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40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비고</a:t>
                      </a:r>
                      <a:endParaRPr lang="ko-KR" altLang="en-US" sz="40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0066"/>
                    </a:solidFill>
                  </a:tcPr>
                </a:tc>
              </a:tr>
              <a:tr h="1267460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주</a:t>
                      </a: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제</a:t>
                      </a: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 선정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01.21</a:t>
                      </a:r>
                      <a:r>
                        <a:rPr lang="en-US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 ~01.24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(</a:t>
                      </a: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4일)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en-PH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프로젝트 주제 및 HTML 구성 요소 결정 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en-PH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관련 음악 사이트 및 사례 참고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267460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Django</a:t>
                      </a: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 백엔드 작업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01.25</a:t>
                      </a: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 ~ 02.07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(14</a:t>
                      </a: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일)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MissU 프로젝트 실행 및 앱 구성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267460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Html</a:t>
                      </a: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 구성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01.25</a:t>
                      </a: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 ~ 01.29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(5</a:t>
                      </a: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일)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Html 생성 및 CSS 파일 작성 및 수정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음악 팬클럽 사이트 구성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191260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중간점</a:t>
                      </a: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검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01.30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Django 기능 추가 여부 및 보완점 파악 및 논의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ko-KR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기능 점검 및 미흡한 부분 수정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844040"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기</a:t>
                      </a: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능</a:t>
                      </a: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 추가 및 보완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01.31</a:t>
                      </a: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 ~ 02.05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PH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(6</a:t>
                      </a:r>
                      <a:r>
                        <a:rPr lang="ko-KR" sz="26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일)</a:t>
                      </a:r>
                      <a:endParaRPr lang="ko-KR" altLang="en-US" sz="26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en-PH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Django Community 및 Users 기능 보완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en-PH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기능 관련 html 및 css 수정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rtl="0" algn="l" fontAlgn="t" latinLnBrk="0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/>
                        <a:buChar char=""/>
                      </a:pPr>
                      <a:r>
                        <a:rPr lang="en-PH" sz="2500" kern="1200" cap="none" kumimoji="0" i="0" b="0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최적화, 오류 수정</a:t>
                      </a:r>
                      <a:endParaRPr lang="ko-KR" altLang="en-US" sz="2500" kern="1200" kumimoji="0" i="0" cap="none" b="0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</a:tr>
              <a:tr h="1191260">
                <a:tc gridSpan="4">
                  <a:txBody>
                    <a:bodyPr/>
                    <a:lstStyle/>
                    <a:p>
                      <a:pPr marL="0" indent="0" rtl="0" algn="ctr" fontAlgn="t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48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총</a:t>
                      </a:r>
                      <a:r>
                        <a:rPr lang="ko-KR" sz="4800" kern="1200" cap="none" kumimoji="0" i="0" b="1" strike="noStrike">
                          <a:solidFill>
                            <a:schemeClr val="tx1"/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 개발 기간 : 2023.01.21 ~ 2023.02.07 (2주)</a:t>
                      </a:r>
                      <a:endParaRPr lang="ko-KR" altLang="en-US" sz="4800" kern="1200" kumimoji="0" i="0" cap="none" b="1" strike="noStrike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3500" marR="63500" marT="63500" marB="6350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335" cy="13727430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335" cy="2367915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125" cy="1593215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수행 결과</a:t>
            </a:r>
            <a:endParaRPr lang="ko-KR" altLang="en-US" sz="9600" b="1"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8915" cy="3049905"/>
            <a:chOff x="1447165" y="745490"/>
            <a:chExt cx="2748915" cy="3049905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3625" cy="2235835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055" cy="1517015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1443355" y="4153535"/>
            <a:ext cx="20883245" cy="71755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홈페이지(h</a:t>
            </a: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om</a:t>
            </a: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e</a:t>
            </a: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.html)</a:t>
            </a:r>
            <a:endParaRPr lang="ko-KR" altLang="en-US" sz="4000"/>
          </a:p>
        </p:txBody>
      </p:sp>
      <p:pic>
        <p:nvPicPr>
          <p:cNvPr id="20" name="그림 52" descr="C:/Users/user/AppData/Roaming/PolarisOffice/ETemp/12244_22859864/fImage983899667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20865" y="2374265"/>
            <a:ext cx="16643985" cy="6665595"/>
          </a:xfrm>
          <a:prstGeom prst="rect"/>
          <a:noFill/>
        </p:spPr>
      </p:pic>
      <p:pic>
        <p:nvPicPr>
          <p:cNvPr id="21" name="그림 53" descr="C:/Users/user/AppData/Roaming/PolarisOffice/ETemp/12244_22859864/fImage77398668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99910" y="8959215"/>
            <a:ext cx="16642715" cy="47707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970" cy="2368550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4580870" y="5267325"/>
            <a:ext cx="9234805" cy="8404860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로그인,</a:t>
            </a: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회원 가입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아이디는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이메일로 설정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로그인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시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닉네임으로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보이게끔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함.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주간</a:t>
            </a: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예상 아이돌 순위 투표</a:t>
            </a:r>
            <a:endParaRPr lang="ko-KR" altLang="en-US" sz="40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40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주간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챠트에 올라온 뮤지션들을 대상으로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관리자가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투표 설정 후 실시 가능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아이돌</a:t>
            </a:r>
            <a:r>
              <a:rPr lang="ko-KR" sz="40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Carousel </a:t>
            </a:r>
            <a:endParaRPr lang="ko-KR" altLang="en-US" sz="40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40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CSS</a:t>
            </a:r>
            <a:r>
              <a:rPr lang="ko-KR" sz="34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오버레이 설정, 여러 사진 돌아가면서 표현</a:t>
            </a: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4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760" cy="1593850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수행 결과</a:t>
            </a:r>
            <a:endParaRPr lang="ko-KR" altLang="en-US" sz="9600" cap="none" i="0" b="1" strike="noStrike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9550" cy="3050540"/>
            <a:chOff x="1447165" y="745490"/>
            <a:chExt cx="2749550" cy="3050540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4260" cy="2236470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690" cy="1517650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pic>
        <p:nvPicPr>
          <p:cNvPr id="18" name="그림 54" descr="C:/Users/user/AppData/Roaming/PolarisOffice/ETemp/12244_22859864/fImage983899669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5095" y="4150995"/>
            <a:ext cx="14467205" cy="91306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-12700" y="-10795"/>
            <a:ext cx="24397970" cy="13728065"/>
          </a:xfrm>
          <a:prstGeom prst="rect"/>
          <a:solidFill>
            <a:srgbClr val="1D244F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24397970" cy="2368550"/>
          </a:xfrm>
          <a:prstGeom prst="rect"/>
          <a:solidFill>
            <a:srgbClr val="FFC000"/>
          </a:solidFill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square" lIns="0" tIns="0" rIns="0" bIns="0" numCol="1" vert="horz" anchor="ctr">
            <a:spAutoFit/>
          </a:bodyPr>
          <a:lstStyle/>
          <a:p>
            <a:pPr marL="0" indent="0" rtl="0" algn="ctr" fontAlgn="auto" defTabSz="825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Helvetica Neue Medium" charset="0"/>
              <a:ea typeface="Helvetica Neue Medium" charset="0"/>
              <a:cs typeface="+mn-cs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3569950" y="3986530"/>
            <a:ext cx="11349990" cy="360743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3800" cap="none" i="0" b="1" strike="noStrike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&lt;프로필&gt;</a:t>
            </a:r>
            <a:endParaRPr lang="ko-KR" altLang="en-US" sz="3800" cap="none" i="0" b="1" strike="noStrike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0" indent="0" algn="l" latinLnBrk="0">
              <a:buFontTx/>
              <a:buNone/>
            </a:pPr>
            <a:endParaRPr lang="ko-KR" altLang="en-US" sz="3800">
              <a:solidFill>
                <a:schemeClr val="bg1"/>
              </a:solidFill>
            </a:endParaRPr>
          </a:p>
          <a:p>
            <a:pPr marL="0" indent="0" algn="l" latinLnBrk="0">
              <a:buFontTx/>
              <a:buNone/>
            </a:pPr>
            <a:r>
              <a:rPr lang="ko-KR" sz="3800" cap="none" i="0" b="1" strike="noStrike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홈페이지에서</a:t>
            </a:r>
            <a:r>
              <a:rPr lang="ko-KR" sz="3800" cap="none" i="0" b="1" strike="noStrike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사진 </a:t>
            </a:r>
            <a:r>
              <a:rPr lang="ko-KR" sz="3800" cap="none" i="0" b="1" strike="noStrike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클릭 시 </a:t>
            </a:r>
            <a:endParaRPr lang="ko-KR" altLang="en-US" sz="3800" cap="none" i="0" b="1" strike="noStrike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l" latinLnBrk="0">
              <a:buFontTx/>
              <a:buNone/>
            </a:pPr>
            <a:r>
              <a:rPr lang="ko-KR" sz="3800" cap="none" i="0" b="1" strike="noStrike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프로필</a:t>
            </a:r>
            <a:r>
              <a:rPr lang="ko-KR" sz="3800" cap="none" i="0" b="1" strike="noStrike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수정, 비밀번호 변경, 로그아웃</a:t>
            </a:r>
            <a:endParaRPr lang="ko-KR" altLang="en-US" sz="3800" cap="none" i="0" b="1" strike="noStrike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l" latinLnBrk="0">
              <a:buFontTx/>
              <a:buNone/>
            </a:pPr>
            <a:endParaRPr lang="ko-KR" altLang="en-US" sz="3800" cap="none" i="0" b="1" strike="noStrike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l" latinLnBrk="0">
              <a:buFontTx/>
              <a:buNone/>
            </a:pPr>
            <a:r>
              <a:rPr lang="ko-KR" sz="3800" cap="none" i="0" b="1" strike="noStrike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사진</a:t>
            </a:r>
            <a:r>
              <a:rPr lang="ko-KR" sz="3800" cap="none" i="0" b="1" strike="noStrike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ko-KR" sz="3800" cap="none" i="0" b="1" strike="noStrike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이미지 수정 </a:t>
            </a:r>
            <a:endParaRPr lang="ko-KR" altLang="en-US" sz="3800" cap="none" i="0" b="1" strike="noStrike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792980" y="396240"/>
            <a:ext cx="18018760" cy="1593850"/>
          </a:xfrm>
          <a:prstGeom prst="rect"/>
          <a:ln w="12700" cap="flat" cmpd="sng">
            <a:prstDash/>
            <a:miter lim="800000"/>
          </a:ln>
        </p:spPr>
        <p:txBody>
          <a:bodyPr wrap="square" lIns="0" tIns="0" rIns="0" bIns="0" numCol="1" vert="horz" anchor="b">
            <a:noAutofit/>
          </a:bodyPr>
          <a:lstStyle>
            <a:lvl1pPr marL="0" indent="0" algn="l" defTabSz="1813560" latinLnBrk="0">
              <a:lnSpc>
                <a:spcPct val="90000"/>
              </a:lnSpc>
              <a:buFontTx/>
              <a:buNone/>
              <a:defRPr lang="en-GB" altLang="en-US" sz="20000" b="0">
                <a:solidFill>
                  <a:srgbClr val="FFFFFF"/>
                </a:solidFill>
                <a:latin typeface="Barlow Bold" charset="0"/>
                <a:ea typeface="Barlow Bold" charset="0"/>
                <a:cs typeface="Barlow Bold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프로젝트</a:t>
            </a:r>
            <a:r>
              <a:rPr lang="ko-KR" sz="9600" cap="none" i="0" b="1" strike="noStrike">
                <a:solidFill>
                  <a:srgbClr val="FFFFFF"/>
                </a:solidFill>
                <a:latin typeface="Open Sans ExtraBold" charset="0"/>
                <a:ea typeface="Open Sans ExtraBold" charset="0"/>
                <a:cs typeface="Open Sans ExtraBold" charset="0"/>
              </a:rPr>
              <a:t> 수행 결과</a:t>
            </a:r>
            <a:endParaRPr lang="ko-KR" altLang="en-US" sz="9600" cap="none" i="0" b="1" strike="noStrike">
              <a:solidFill>
                <a:srgbClr val="FFFFFF"/>
              </a:solidFill>
              <a:latin typeface="Open Sans ExtraBold" charset="0"/>
              <a:ea typeface="Open Sans ExtraBold" charset="0"/>
              <a:cs typeface="Open Sans ExtraBold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 rot="0">
            <a:off x="1447165" y="745490"/>
            <a:ext cx="2749550" cy="3050540"/>
            <a:chOff x="1447165" y="745490"/>
            <a:chExt cx="2749550" cy="3050540"/>
          </a:xfrm>
        </p:grpSpPr>
        <p:sp>
          <p:nvSpPr>
            <p:cNvPr id="12" name="Rect 0"/>
            <p:cNvSpPr>
              <a:spLocks/>
            </p:cNvSpPr>
            <p:nvPr/>
          </p:nvSpPr>
          <p:spPr>
            <a:xfrm rot="0">
              <a:off x="1447165" y="1559560"/>
              <a:ext cx="2334260" cy="2236470"/>
            </a:xfrm>
            <a:prstGeom prst="rect"/>
            <a:noFill/>
            <a:ln w="76200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0">
              <a:off x="2613025" y="745490"/>
              <a:ext cx="1583690" cy="1517650"/>
            </a:xfrm>
            <a:prstGeom prst="rect"/>
            <a:solidFill>
              <a:srgbClr val="1D244F"/>
            </a:solidFill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ctr" fontAlgn="auto" defTabSz="825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+mn-cs"/>
              </a:endParaRPr>
            </a:p>
          </p:txBody>
        </p:sp>
      </p:grpSp>
      <p:pic>
        <p:nvPicPr>
          <p:cNvPr id="19" name="그림 33" descr="C:/Users/user/AppData/Roaming/PolarisOffice/ETemp/12244_22859864/fImage33931449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4895" y="8401685"/>
            <a:ext cx="9026525" cy="4754880"/>
          </a:xfrm>
          <a:prstGeom prst="rect"/>
          <a:noFill/>
        </p:spPr>
      </p:pic>
      <p:pic>
        <p:nvPicPr>
          <p:cNvPr id="20" name="그림 34" descr="C:/Users/user/AppData/Roaming/PolarisOffice/ETemp/12244_22859864/fImage124778450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622020" y="7858760"/>
            <a:ext cx="9608185" cy="5292725"/>
          </a:xfrm>
          <a:prstGeom prst="rect"/>
          <a:noFill/>
        </p:spPr>
      </p:pic>
      <p:pic>
        <p:nvPicPr>
          <p:cNvPr id="21" name="그림 35" descr="C:/Users/user/AppData/Roaming/PolarisOffice/ETemp/12244_22859864/fImage11929451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8070" y="3997960"/>
            <a:ext cx="5180965" cy="3182620"/>
          </a:xfrm>
          <a:prstGeom prst="rect"/>
          <a:noFill/>
        </p:spPr>
      </p:pic>
      <p:sp>
        <p:nvSpPr>
          <p:cNvPr id="22" name="도형 36"/>
          <p:cNvSpPr>
            <a:spLocks/>
          </p:cNvSpPr>
          <p:nvPr/>
        </p:nvSpPr>
        <p:spPr>
          <a:xfrm rot="5400000">
            <a:off x="3318510" y="7606665"/>
            <a:ext cx="1068070" cy="68008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도형 37"/>
          <p:cNvSpPr>
            <a:spLocks/>
          </p:cNvSpPr>
          <p:nvPr/>
        </p:nvSpPr>
        <p:spPr>
          <a:xfrm rot="0">
            <a:off x="11170920" y="10304145"/>
            <a:ext cx="1714500" cy="123698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3200" b="0" i="0" u="none" strike="noStrike" cap="none" spc="0" normalizeH="0" baseline="0"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hemeClr val="tx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hemeClr val="tx1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3000" b="1" i="0" u="none" strike="noStrike" cap="none" spc="0" normalizeH="0" baseline="0"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hemeClr val="tx1"/>
        </a:fontRef>
      </a: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3200" b="0" i="0" u="none" strike="noStrike" cap="none" spc="0" normalizeH="0" baseline="0"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hemeClr val="tx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hemeClr val="tx1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3000" b="1" i="0" u="none" strike="noStrike" cap="none" spc="0" normalizeH="0" baseline="0"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hemeClr val="tx1"/>
        </a:fontRef>
      </a:style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347</ep:Words>
  <ep:PresentationFormat/>
  <ep:Paragraphs>188</ep:Paragraphs>
  <ep:Slides>22</ep:Slides>
  <ep:Notes>21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White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Gen</dc:creator>
  <cp:lastModifiedBy>leejoowon</cp:lastModifiedBy>
  <dcterms:modified xsi:type="dcterms:W3CDTF">2023-02-07T07:25:58.908</dcterms:modified>
  <cp:revision>5</cp:revision>
  <dc:title>PowerPoint Presentation</dc:title>
  <cp:version>9.104.151.49087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